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Source Code Pro"/>
      <p:regular r:id="rId47"/>
      <p:bold r:id="rId48"/>
      <p:italic r:id="rId49"/>
      <p:boldItalic r:id="rId50"/>
    </p:embeddedFont>
    <p:embeddedFont>
      <p:font typeface="Oswald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ourceCodePro-bold.fntdata"/><Relationship Id="rId47" Type="http://schemas.openxmlformats.org/officeDocument/2006/relationships/font" Target="fonts/SourceCodePro-regular.fntdata"/><Relationship Id="rId49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swald-regular.fntdata"/><Relationship Id="rId50" Type="http://schemas.openxmlformats.org/officeDocument/2006/relationships/font" Target="fonts/SourceCodePro-boldItalic.fntdata"/><Relationship Id="rId52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a4f95f6db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3a4f95f6db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a4f95f6db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a4f95f6db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a4f95f6db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3a4f95f6db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a4f95f6db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3a4f95f6db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3a4f95f6d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3a4f95f6d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3a4f95f6d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3a4f95f6d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3a4f95f6d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3a4f95f6d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3a4f95f6db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3a4f95f6db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3a4f95f6db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3a4f95f6db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3a4f95f6db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3a4f95f6db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a4f95f6d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a4f95f6d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a4f95f6db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3a4f95f6db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3a4f95f6db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3a4f95f6db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a4f95f6db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3a4f95f6db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3a4f95f6d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3a4f95f6d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3a4f95f6db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3a4f95f6db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a4f95f6db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3a4f95f6db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3a4f95f6db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3a4f95f6db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3a4f95f6db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3a4f95f6db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a4f95f6db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3a4f95f6db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3a4f95f6db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3a4f95f6db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a4f95f6d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a4f95f6d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3a4f95f6db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3a4f95f6db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3a4f95f6db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3a4f95f6db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3a4f95f6db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3a4f95f6db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3a4f95f6db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3a4f95f6db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3a4f95f6db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3a4f95f6db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3a4f95f6db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3a4f95f6db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3aa738022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3aa738022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aa73802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aa73802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3aa738022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3aa738022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3a4f95f6db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3a4f95f6db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3a4f95f6d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3a4f95f6d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3a4f95f6db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3a4f95f6db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3a4f95f6d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3a4f95f6d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3a4f95f6d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3a4f95f6d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3a4f95f6d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3a4f95f6d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3a4f95f6d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3a4f95f6d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3a4f95f6db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3a4f95f6db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a4f95f6d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3a4f95f6d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huggingface.co/learn/nlp-course/chapter6/5?fw=pt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latform.openai.com/tokenizer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huggingface.co/learn/nlp-course/chapter1/4?fw=pt" TargetMode="External"/><Relationship Id="rId4" Type="http://schemas.openxmlformats.org/officeDocument/2006/relationships/hyperlink" Target="https://jalammar.github.io/how-gpt3-works-visualizations-animations/" TargetMode="External"/><Relationship Id="rId5" Type="http://schemas.openxmlformats.org/officeDocument/2006/relationships/hyperlink" Target="https://jalammar.github.io/illustrated-gpt2/" TargetMode="External"/><Relationship Id="rId6" Type="http://schemas.openxmlformats.org/officeDocument/2006/relationships/hyperlink" Target="https://console.paperspace.com/github/nlp-with-transformers/notebooks/blob/main/05_text-generation.ipynb?startNotebook=true&amp;file=05_text-generation.ipynb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LLMs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https://github.com/semmi88/teaching</a:t>
            </a:r>
            <a:endParaRPr sz="14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4755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Positional encoding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50" y="2096525"/>
            <a:ext cx="6105999" cy="268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4755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Positional encoding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50" y="2096525"/>
            <a:ext cx="6105999" cy="268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4755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Positional encoding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25" y="1919525"/>
            <a:ext cx="2519324" cy="306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 rotWithShape="1">
          <a:blip r:embed="rId4">
            <a:alphaModFix/>
          </a:blip>
          <a:srcRect b="813" l="0" r="0" t="0"/>
          <a:stretch/>
        </p:blipFill>
        <p:spPr>
          <a:xfrm>
            <a:off x="3991650" y="650450"/>
            <a:ext cx="4808525" cy="423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4755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Encoder / Decoder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Attention - multi-headed, self attention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Positional encoding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OpenAI - GPT4 API pricing</a:t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50" y="1244900"/>
            <a:ext cx="8839203" cy="2126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token?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</a:t>
            </a:r>
            <a:r>
              <a:rPr lang="en"/>
              <a:t>unit of meaning in a text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NLP we have texts, </a:t>
            </a:r>
            <a:r>
              <a:rPr lang="en"/>
              <a:t>which</a:t>
            </a:r>
            <a:r>
              <a:rPr lang="en"/>
              <a:t> need to be broken up into smaller unit that can be analyzed and process (tokenization)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is a token for a human?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Word-based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</a:t>
            </a:r>
            <a:r>
              <a:rPr lang="en"/>
              <a:t>ocabulary </a:t>
            </a:r>
            <a:r>
              <a:rPr lang="en"/>
              <a:t> → IDs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+1 UNKNOWN category</a:t>
            </a:r>
            <a:endParaRPr/>
          </a:p>
        </p:txBody>
      </p:sp>
      <p:grpSp>
        <p:nvGrpSpPr>
          <p:cNvPr id="168" name="Google Shape;168;p28"/>
          <p:cNvGrpSpPr/>
          <p:nvPr/>
        </p:nvGrpSpPr>
        <p:grpSpPr>
          <a:xfrm>
            <a:off x="1638250" y="2780600"/>
            <a:ext cx="5786549" cy="1612825"/>
            <a:chOff x="1400650" y="3156150"/>
            <a:chExt cx="5786549" cy="1612825"/>
          </a:xfrm>
        </p:grpSpPr>
        <p:pic>
          <p:nvPicPr>
            <p:cNvPr id="169" name="Google Shape;16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00650" y="3195300"/>
              <a:ext cx="5786549" cy="1573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400650" y="3156150"/>
              <a:ext cx="776750" cy="866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 - Word based</a:t>
            </a:r>
            <a:endParaRPr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omputationally expensive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There are too many words - 100.000 most common English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Transformer use attention mechanism </a:t>
            </a:r>
            <a:r>
              <a:rPr lang="en"/>
              <a:t>→ squared 10^10 sized matrices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Information loss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will have many unknown words - information loss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dog vs dogs or run vs running - will be </a:t>
            </a:r>
            <a:r>
              <a:rPr lang="en"/>
              <a:t>different IDs, relationship has to be relearnt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 - Character based</a:t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Assign ID to each character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Small vocabulary &lt;100, no unknown words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25" y="2655726"/>
            <a:ext cx="8129825" cy="9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 - Character based</a:t>
            </a:r>
            <a:endParaRPr/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loss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Valid words have (linguistic information) have to be relearnt, more data and training time is needed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Space inefficient, small context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Having an input of 100 tokens, only allows us a few sentences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Language Models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225" y="1724999"/>
            <a:ext cx="4832175" cy="248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 - Subword</a:t>
            </a:r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Preserve semantic meaning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frequent words are preserved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common suffixes/prefixes are preserved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Still space efficient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only use a couple of tokens for each word (and rarer words use more)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150" y="2890004"/>
            <a:ext cx="4739026" cy="206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</a:t>
            </a:r>
            <a:endParaRPr/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25" y="1457525"/>
            <a:ext cx="7693451" cy="34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Byte Pair Encoding</a:t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Calculated based on text character statistics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Start with a vocabulary only containing characters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Search for most frequent pair of existing tokens (merge)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 to vocabulary until a given size is reached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GPT-3 Tokenizer</a:t>
            </a:r>
            <a:endParaRPr/>
          </a:p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Token </a:t>
            </a:r>
            <a:r>
              <a:rPr lang="en"/>
              <a:t> → ID number  (→ embedding)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generation challenges</a:t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each step we have different output is probabilities, </a:t>
            </a:r>
            <a:r>
              <a:rPr lang="en"/>
              <a:t>dependent</a:t>
            </a:r>
            <a:r>
              <a:rPr lang="en"/>
              <a:t> on the previous inputs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6"/>
          <p:cNvPicPr preferRelativeResize="0"/>
          <p:nvPr/>
        </p:nvPicPr>
        <p:blipFill rotWithShape="1">
          <a:blip r:embed="rId3">
            <a:alphaModFix/>
          </a:blip>
          <a:srcRect b="0" l="0" r="29198" t="18526"/>
          <a:stretch/>
        </p:blipFill>
        <p:spPr>
          <a:xfrm>
            <a:off x="5407350" y="2320800"/>
            <a:ext cx="3302200" cy="16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 rotWithShape="1">
          <a:blip r:embed="rId4">
            <a:alphaModFix/>
          </a:blip>
          <a:srcRect b="8037" l="0" r="0" t="0"/>
          <a:stretch/>
        </p:blipFill>
        <p:spPr>
          <a:xfrm>
            <a:off x="311700" y="2801825"/>
            <a:ext cx="5148626" cy="20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problem - Greedy search</a:t>
            </a:r>
            <a:endParaRPr/>
          </a:p>
        </p:txBody>
      </p:sp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short-term gains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might result in suboptimal solution</a:t>
            </a:r>
            <a:endParaRPr/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5675" y="849375"/>
            <a:ext cx="2519100" cy="388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problem - Greedy search</a:t>
            </a:r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925" y="2709925"/>
            <a:ext cx="3666051" cy="19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short-term gains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might result in suboptimal solution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problem - Beam search</a:t>
            </a:r>
            <a:endParaRPr/>
          </a:p>
        </p:txBody>
      </p:sp>
      <p:sp>
        <p:nvSpPr>
          <p:cNvPr id="242" name="Google Shape;242;p3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tradeoff - we cannot look at all the combinations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but we will look at a few at each step (beam = 2)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improves solution quality</a:t>
            </a:r>
            <a:endParaRPr/>
          </a:p>
        </p:txBody>
      </p:sp>
      <p:grpSp>
        <p:nvGrpSpPr>
          <p:cNvPr id="243" name="Google Shape;243;p39"/>
          <p:cNvGrpSpPr/>
          <p:nvPr/>
        </p:nvGrpSpPr>
        <p:grpSpPr>
          <a:xfrm>
            <a:off x="1215088" y="2497075"/>
            <a:ext cx="6713826" cy="2585750"/>
            <a:chOff x="1215088" y="2497075"/>
            <a:chExt cx="6713826" cy="2585750"/>
          </a:xfrm>
        </p:grpSpPr>
        <p:pic>
          <p:nvPicPr>
            <p:cNvPr id="244" name="Google Shape;244;p39"/>
            <p:cNvPicPr preferRelativeResize="0"/>
            <p:nvPr/>
          </p:nvPicPr>
          <p:blipFill rotWithShape="1">
            <a:blip r:embed="rId3">
              <a:alphaModFix/>
            </a:blip>
            <a:srcRect b="7718" l="0" r="0" t="13596"/>
            <a:stretch/>
          </p:blipFill>
          <p:spPr>
            <a:xfrm>
              <a:off x="1215088" y="2622300"/>
              <a:ext cx="6713826" cy="2460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2725" y="2497075"/>
              <a:ext cx="2694490" cy="73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 loops and repeating text</a:t>
            </a:r>
            <a:endParaRPr/>
          </a:p>
        </p:txBody>
      </p:sp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repetition penalty (</a:t>
            </a:r>
            <a:r>
              <a:rPr lang="en"/>
              <a:t>no_repeat_ngram_size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 ngrams of this size can only occur once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40"/>
          <p:cNvGrpSpPr/>
          <p:nvPr/>
        </p:nvGrpSpPr>
        <p:grpSpPr>
          <a:xfrm>
            <a:off x="1215088" y="2497075"/>
            <a:ext cx="6713826" cy="2585750"/>
            <a:chOff x="1215088" y="2497075"/>
            <a:chExt cx="6713826" cy="2585750"/>
          </a:xfrm>
        </p:grpSpPr>
        <p:pic>
          <p:nvPicPr>
            <p:cNvPr id="253" name="Google Shape;253;p40"/>
            <p:cNvPicPr preferRelativeResize="0"/>
            <p:nvPr/>
          </p:nvPicPr>
          <p:blipFill rotWithShape="1">
            <a:blip r:embed="rId3">
              <a:alphaModFix/>
            </a:blip>
            <a:srcRect b="7718" l="0" r="0" t="13596"/>
            <a:stretch/>
          </p:blipFill>
          <p:spPr>
            <a:xfrm>
              <a:off x="1215088" y="2622300"/>
              <a:ext cx="6713826" cy="2460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2725" y="2497075"/>
              <a:ext cx="2694490" cy="73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40"/>
          <p:cNvSpPr/>
          <p:nvPr/>
        </p:nvSpPr>
        <p:spPr>
          <a:xfrm>
            <a:off x="4956125" y="2993000"/>
            <a:ext cx="876300" cy="1092000"/>
          </a:xfrm>
          <a:prstGeom prst="mathMultiply">
            <a:avLst>
              <a:gd fmla="val 15391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0"/>
          <p:cNvSpPr/>
          <p:nvPr/>
        </p:nvSpPr>
        <p:spPr>
          <a:xfrm>
            <a:off x="6726400" y="2390400"/>
            <a:ext cx="876300" cy="1092000"/>
          </a:xfrm>
          <a:prstGeom prst="mathMultiply">
            <a:avLst>
              <a:gd fmla="val 15391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Deterministic sampling methods</a:t>
            </a:r>
            <a:endParaRPr/>
          </a:p>
        </p:txBody>
      </p:sp>
      <p:sp>
        <p:nvSpPr>
          <p:cNvPr id="262" name="Google Shape;262;p4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always pick max value - greedy/beam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 alternative sampling is the </a:t>
            </a:r>
            <a:r>
              <a:rPr lang="en"/>
              <a:t>probabilistic sampling - pick a random value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Predict the next word</a:t>
            </a:r>
            <a:endParaRPr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Casual Language Modeling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8037" l="0" r="0" t="0"/>
          <a:stretch/>
        </p:blipFill>
        <p:spPr>
          <a:xfrm>
            <a:off x="1510050" y="2113900"/>
            <a:ext cx="6453524" cy="254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Probabilistic</a:t>
            </a:r>
            <a:r>
              <a:rPr lang="en"/>
              <a:t> sampling</a:t>
            </a:r>
            <a:endParaRPr/>
          </a:p>
        </p:txBody>
      </p:sp>
      <p:sp>
        <p:nvSpPr>
          <p:cNvPr id="268" name="Google Shape;268;p4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Pick a token based on the output probabilities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Rare tokens will be selected rarely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could we control this?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idx="1" type="body"/>
          </p:nvPr>
        </p:nvSpPr>
        <p:spPr>
          <a:xfrm>
            <a:off x="311700" y="1468825"/>
            <a:ext cx="35781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Rescale probabilities before sampling, control the shape of the distribution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 &lt;&lt; 1 - peak for frequent tokens, suppressed rare tokens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 &gt;&gt; 1 - flatter distribution, rare tokens become more likely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927" y="1468825"/>
            <a:ext cx="5175225" cy="34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parameter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Top-k or Top-p (Nucleus) sampling</a:t>
            </a:r>
            <a:endParaRPr/>
          </a:p>
        </p:txBody>
      </p:sp>
      <p:sp>
        <p:nvSpPr>
          <p:cNvPr id="281" name="Google Shape;281;p4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Restrict the number of possible tokens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When generating long text, even low probability tokens will appear - which we might want to avoid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Top-k or Top-p sampling</a:t>
            </a:r>
            <a:endParaRPr/>
          </a:p>
        </p:txBody>
      </p:sp>
      <p:sp>
        <p:nvSpPr>
          <p:cNvPr id="287" name="Google Shape;287;p45"/>
          <p:cNvSpPr txBox="1"/>
          <p:nvPr>
            <p:ph idx="1" type="body"/>
          </p:nvPr>
        </p:nvSpPr>
        <p:spPr>
          <a:xfrm>
            <a:off x="392600" y="128010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Top-k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only choose from the k highest prob tokens, ignore </a:t>
            </a:r>
            <a:r>
              <a:rPr lang="en"/>
              <a:t>bottom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Top-p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only choose from top prob tokens, which sum to p, ignore </a:t>
            </a:r>
            <a:r>
              <a:rPr lang="en"/>
              <a:t>bottom</a:t>
            </a:r>
            <a:r>
              <a:rPr lang="en"/>
              <a:t> %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450" y="2670547"/>
            <a:ext cx="7442125" cy="2472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700" y="800025"/>
            <a:ext cx="8071775" cy="38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generation challenges</a:t>
            </a:r>
            <a:endParaRPr/>
          </a:p>
        </p:txBody>
      </p:sp>
      <p:sp>
        <p:nvSpPr>
          <p:cNvPr id="299" name="Google Shape;299;p4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probabilistic output needs to be converted to text - decoding method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quality and diversity of the generated text depends on the choice of decoding method and parameters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- low vs high temperature</a:t>
            </a:r>
            <a:endParaRPr/>
          </a:p>
        </p:txBody>
      </p:sp>
      <p:pic>
        <p:nvPicPr>
          <p:cNvPr id="305" name="Google Shape;305;p48"/>
          <p:cNvPicPr preferRelativeResize="0"/>
          <p:nvPr/>
        </p:nvPicPr>
        <p:blipFill rotWithShape="1">
          <a:blip r:embed="rId3">
            <a:alphaModFix/>
          </a:blip>
          <a:srcRect b="57419" l="0" r="0" t="0"/>
          <a:stretch/>
        </p:blipFill>
        <p:spPr>
          <a:xfrm>
            <a:off x="361950" y="1450475"/>
            <a:ext cx="4210050" cy="5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- low vs high temperature</a:t>
            </a:r>
            <a:endParaRPr/>
          </a:p>
        </p:txBody>
      </p:sp>
      <p:pic>
        <p:nvPicPr>
          <p:cNvPr id="311" name="Google Shape;3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" y="1450475"/>
            <a:ext cx="421005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- low vs high temperature</a:t>
            </a:r>
            <a:endParaRPr/>
          </a:p>
        </p:txBody>
      </p:sp>
      <p:pic>
        <p:nvPicPr>
          <p:cNvPr id="317" name="Google Shape;3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" y="1450475"/>
            <a:ext cx="421005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5075" y="3033200"/>
            <a:ext cx="426720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OpenAI </a:t>
            </a:r>
            <a:r>
              <a:rPr lang="en"/>
              <a:t>breakthroughs</a:t>
            </a:r>
            <a:endParaRPr/>
          </a:p>
        </p:txBody>
      </p:sp>
      <p:sp>
        <p:nvSpPr>
          <p:cNvPr id="324" name="Google Shape;324;p5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Scaled-up Language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GPT  (2018) - 100 M        - 40GB text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GPT2 (2019) - 1.5 B (x15)  - 40TB text (x1000)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GPT3 (2020) - 175 B (x100)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Created Instruction Following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GTP3.5  (2022) - 175 B - fine-tuned GPT3 using RLHF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ChatGPT (2023) - further fine-tuned GTP3.5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Predict missing words</a:t>
            </a:r>
            <a:endParaRPr/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</a:t>
            </a:r>
            <a:r>
              <a:rPr lang="en"/>
              <a:t> Language Modeling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900" y="2177400"/>
            <a:ext cx="6773800" cy="22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OpenAI breakthroughs</a:t>
            </a:r>
            <a:endParaRPr/>
          </a:p>
        </p:txBody>
      </p:sp>
      <p:pic>
        <p:nvPicPr>
          <p:cNvPr id="330" name="Google Shape;3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25" y="1634750"/>
            <a:ext cx="3546799" cy="235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775" y="1442238"/>
            <a:ext cx="4764574" cy="274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37" name="Google Shape;337;p5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Huggingface course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How GPT3 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Illustrated GPT2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6"/>
              </a:rPr>
              <a:t>Paperspace notebook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Casual                                   vs Masked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208975" y="1468825"/>
            <a:ext cx="43008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only looks backwards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Next work prediction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Decoder based, auto-regressive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Best for: text generation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GPT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4725550" y="1468825"/>
            <a:ext cx="4225500" cy="32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Bi-directional attention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Reconstructing sentences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Encoder based, auto-encoder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Best for: classification, extraction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BERT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618200"/>
            <a:ext cx="6456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G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/>
              <a:t>P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800"/>
              <a:t>T</a:t>
            </a:r>
            <a:endParaRPr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618200"/>
            <a:ext cx="6456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G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/>
              <a:t>P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800"/>
              <a:t>T</a:t>
            </a:r>
            <a:endParaRPr sz="4800"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1260575" y="1981100"/>
            <a:ext cx="4300800" cy="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generative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1260575" y="2954950"/>
            <a:ext cx="4300800" cy="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pre-trained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1260575" y="3928800"/>
            <a:ext cx="4300800" cy="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transformer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2850" y="746809"/>
            <a:ext cx="3441151" cy="417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150" y="1387900"/>
            <a:ext cx="2895229" cy="5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8750" y="2251549"/>
            <a:ext cx="2258150" cy="14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Encoder / Decoder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475" y="1664350"/>
            <a:ext cx="4868475" cy="32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4755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Attention - multi-headed, self attention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850" y="2007750"/>
            <a:ext cx="2865425" cy="28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4">
            <a:alphaModFix/>
          </a:blip>
          <a:srcRect b="20306" l="0" r="2752" t="0"/>
          <a:stretch/>
        </p:blipFill>
        <p:spPr>
          <a:xfrm rot="5400000">
            <a:off x="5258263" y="1671687"/>
            <a:ext cx="5001925" cy="19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